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4" r:id="rId1"/>
  </p:sldMasterIdLst>
  <p:handoutMasterIdLst>
    <p:handoutMasterId r:id="rId2"/>
  </p:handoutMasterIdLst>
  <p:sldIdLst>
    <p:sldId id="256" r:id="rId3"/>
    <p:sldId id="267" r:id="rId4"/>
    <p:sldId id="258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08D0585D-BEE6-471C-A8B9-D2DDCAC283FB}" styleName="Normal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5"/>
              </a:solidFill>
            </a:ln>
          </a:left>
          <a:right>
            <a:ln w="40000" cmpd="sng">
              <a:solidFill>
                <a:schemeClr val="accent5"/>
              </a:solidFill>
            </a:ln>
          </a:right>
          <a:top>
            <a:ln w="40000" cmpd="sng">
              <a:solidFill>
                <a:schemeClr val="accent5"/>
              </a:solidFill>
            </a:ln>
          </a:top>
          <a:bottom>
            <a:ln w="400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5">
          <a:shade val="80000"/>
        </a:schemeClr>
      </a:tcTxStyle>
      <a:tcStyle>
        <a:tcBdr>
          <a:bottom>
            <a:ln w="35400" cmpd="sng">
              <a:solidFill>
                <a:schemeClr val="accent5">
                  <a:shade val="80000"/>
                </a:schemeClr>
              </a:solidFill>
            </a:ln>
          </a:bottom>
        </a:tcBdr>
        <a:fill>
          <a:solidFill>
            <a:schemeClr val="accent5">
              <a:tint val="20000"/>
            </a:schemeClr>
          </a:solidFill>
        </a:fill>
      </a:tcStyle>
    </a:firstRow>
  </a:tblStyle>
  <a:tblStyle styleId="{7C4711C3-D055-48D3-BF36-FD8B868C6AB0}" styleName="Generic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4">
                  <a:shade val="61000"/>
                  <a:satMod val="130000"/>
                </a:schemeClr>
              </a:gs>
              <a:gs pos="5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C42EA1FB-0CFC-4A56-AEC5-BAC51FA1AD34}" styleName="Normal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4"/>
              </a:solidFill>
            </a:ln>
          </a:left>
          <a:right>
            <a:ln w="40000" cmpd="sng">
              <a:solidFill>
                <a:schemeClr val="accent4"/>
              </a:solidFill>
            </a:ln>
          </a:right>
          <a:top>
            <a:ln w="40000" cmpd="sng">
              <a:solidFill>
                <a:schemeClr val="accent4"/>
              </a:solidFill>
            </a:ln>
          </a:top>
          <a:bottom>
            <a:ln w="400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4">
          <a:shade val="80000"/>
        </a:schemeClr>
      </a:tcTxStyle>
      <a:tcStyle>
        <a:tcBdr>
          <a:bottom>
            <a:ln w="35400" cmpd="sng">
              <a:solidFill>
                <a:schemeClr val="accent4">
                  <a:shade val="80000"/>
                </a:schemeClr>
              </a:solidFill>
            </a:ln>
          </a:bottom>
        </a:tcBdr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833"/>
    <p:restoredTop sz="94660"/>
  </p:normalViewPr>
  <p:slideViewPr>
    <p:cSldViewPr snapToGrid="0">
      <p:cViewPr varScale="1">
        <p:scale>
          <a:sx n="100" d="100"/>
          <a:sy n="100" d="100"/>
        </p:scale>
        <p:origin x="-1332" y="-696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-5250" y="-120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handoutMaster" Target="handoutMasters/handout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presProps" Target="presProps.xml"  /><Relationship Id="rId63" Type="http://schemas.openxmlformats.org/officeDocument/2006/relationships/viewProps" Target="viewProps.xml"  /><Relationship Id="rId64" Type="http://schemas.openxmlformats.org/officeDocument/2006/relationships/theme" Target="theme/theme1.xml"  /><Relationship Id="rId65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D1453CD-FC16-49C7-9F30-3F29E0545F27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B761A7-0C00-4722-80A3-745DC75507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320000" y="410400"/>
            <a:ext cx="5760000" cy="32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74000" y="6458400"/>
            <a:ext cx="5760000" cy="81853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300"/>
              </a:lnSpc>
              <a:spcBef>
                <a:spcPts val="0"/>
              </a:spcBef>
              <a:buNone/>
              <a:defRPr sz="1350" b="0" spc="-1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10" name="타원 9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118800" y="3711600"/>
            <a:ext cx="7200000" cy="23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1440000" cy="244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3060684" y="410400"/>
            <a:ext cx="108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22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48945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24" name="타원 23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2880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4320000" y="864000"/>
            <a:ext cx="5940000" cy="2268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="0" spc="-150">
                <a:solidFill>
                  <a:srgbClr val="745EA8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23824" y="3714300"/>
            <a:ext cx="4486275" cy="2412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-150">
                <a:solidFill>
                  <a:srgbClr val="C6C8CA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5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39200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15" name="타원 14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8784000" y="4739400"/>
            <a:ext cx="1080000" cy="15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rgbClr val="00A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 userDrawn="1"/>
        </p:nvSpPr>
        <p:spPr>
          <a:xfrm>
            <a:off x="10224000" y="90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0224000" y="1620000"/>
            <a:ext cx="180000" cy="180000"/>
          </a:xfrm>
          <a:prstGeom prst="ellipse">
            <a:avLst/>
          </a:prstGeom>
          <a:solidFill>
            <a:srgbClr val="745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098000" y="410400"/>
            <a:ext cx="2880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4000" b="0" spc="-170" baseline="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27" name="텍스트 개체 틀 8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9107608" y="4939200"/>
            <a:ext cx="2628000" cy="7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850"/>
              </a:lnSpc>
              <a:spcBef>
                <a:spcPts val="0"/>
              </a:spcBef>
              <a:buNone/>
              <a:defRPr sz="3850" b="0" spc="-150">
                <a:solidFill>
                  <a:srgbClr val="D1D3D4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3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23824" y="3714300"/>
            <a:ext cx="4486275" cy="2412000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18500"/>
              </a:lnSpc>
              <a:spcBef>
                <a:spcPts val="0"/>
              </a:spcBef>
              <a:buNone/>
              <a:defRPr sz="18500" b="0" spc="-150">
                <a:solidFill>
                  <a:srgbClr val="C6C8CA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5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1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4320000" y="410400"/>
            <a:ext cx="5760000" cy="5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100" b="0" spc="-150">
                <a:solidFill>
                  <a:srgbClr val="00AAAE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52" r:id="rId4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6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8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p03_경과보고서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320000" y="431999"/>
            <a:ext cx="5760000" cy="1267651"/>
          </a:xfrm>
        </p:spPr>
        <p:txBody>
          <a:bodyPr/>
          <a:lstStyle/>
          <a:p>
            <a:pPr lvl="0">
              <a:defRPr/>
            </a:pPr>
            <a:r>
              <a:rPr lang="ko-KR" altLang="en-US" spc="0">
                <a:latin typeface="나눔스퀘어라운드 ExtraBold"/>
                <a:ea typeface="나눔스퀘어라운드 ExtraBold"/>
              </a:rPr>
              <a:t>수료 프로젝트</a:t>
            </a:r>
            <a:endParaRPr lang="ko-KR" altLang="en-US" spc="0">
              <a:latin typeface="나눔스퀘어라운드 ExtraBold"/>
              <a:ea typeface="나눔스퀘어라운드 ExtraBold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0" y="1287054"/>
            <a:ext cx="7200000" cy="234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2023</a:t>
            </a:r>
            <a:endParaRPr lang="en-US" altLang="ko-KR"/>
          </a:p>
        </p:txBody>
      </p:sp>
      <p:cxnSp>
        <p:nvCxnSpPr>
          <p:cNvPr id="8" name="직선 연결선 7"/>
          <p:cNvCxnSpPr/>
          <p:nvPr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1"/>
          </p:cNvSpPr>
          <p:nvPr/>
        </p:nvSpPr>
        <p:spPr>
          <a:xfrm>
            <a:off x="3148827" y="4425253"/>
            <a:ext cx="6900641" cy="2334742"/>
          </a:xfrm>
          <a:prstGeom prst="rect">
            <a:avLst/>
          </a:prstGeom>
          <a:effectLst/>
        </p:spPr>
        <p:txBody>
          <a:bodyPr vert="horz" lIns="91440" tIns="45720" rIns="91440" bIns="45720" anchor="t">
            <a:noAutofit/>
          </a:bodyPr>
          <a:p>
            <a:pPr marL="0" lvl="0" indent="0" algn="r" defTabSz="1043054" rtl="0" eaLnBrk="1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 딥러닝 기반의 개인화 서비스 구축을 위한 추천 시스템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챗봇 개발자 과정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<a:solidFill>
                <a:schemeClr val="lt1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 algn="r" defTabSz="1043054" rtl="0" eaLnBrk="1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(K-Digital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Training)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<a:solidFill>
                <a:schemeClr val="lt1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 algn="r" defTabSz="1043054" rtl="0" eaLnBrk="1" latinLnBrk="1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(2023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년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27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일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~ 2023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년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21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일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: 6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개월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960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시간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  <a:solidFill>
                  <a:schemeClr val="lt1"/>
                </a:solidFill>
                <a:latin typeface="나눔스퀘어라운드 Bold"/>
                <a:ea typeface="나눔스퀘어라운드 Bold"/>
                <a:cs typeface="SM JGothic Std Regular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<a:solidFill>
                <a:schemeClr val="lt1"/>
              </a:solidFill>
              <a:latin typeface="나눔스퀘어라운드 Bold"/>
              <a:ea typeface="나눔스퀘어라운드 Bold"/>
              <a:cs typeface="SM JGothic Std Regular"/>
            </a:endParaRPr>
          </a:p>
        </p:txBody>
      </p:sp>
      <p:sp>
        <p:nvSpPr>
          <p:cNvPr id="22" name="Subtitle 2"/>
          <p:cNvSpPr txBox="1"/>
          <p:nvPr/>
        </p:nvSpPr>
        <p:spPr>
          <a:xfrm>
            <a:off x="3069467" y="6541232"/>
            <a:ext cx="7016262" cy="712906"/>
          </a:xfrm>
          <a:prstGeom prst="rect">
            <a:avLst/>
          </a:prstGeom>
          <a:effectLst/>
        </p:spPr>
        <p:txBody>
          <a:bodyPr vert="horz" lIns="91440" tIns="45720" rIns="91440" bIns="45720">
            <a:noAutofit/>
          </a:bodyPr>
          <a:lstStyle/>
          <a:p>
            <a:pPr lvl="0" algn="r"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주</a:t>
            </a:r>
            <a:r>
              <a:rPr lang="en-US" altLang="ko-KR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솔데스크 </a:t>
            </a:r>
            <a:r>
              <a:rPr lang="en-US" altLang="ko-KR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IT </a:t>
            </a:r>
            <a:r>
              <a:rPr lang="ko-KR" altLang="en-US" sz="200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아카데미</a:t>
            </a:r>
            <a:endParaRPr lang="en-US" altLang="ko-KR" sz="2000" b="1">
              <a:solidFill>
                <a:schemeClr val="lt1"/>
              </a:solidFill>
              <a:latin typeface="나눔스퀘어라운드 Bold"/>
              <a:ea typeface="나눔스퀘어라운드 Bold"/>
              <a:cs typeface="SM JGothic Std Regular"/>
            </a:endParaRPr>
          </a:p>
        </p:txBody>
      </p:sp>
      <p:sp>
        <p:nvSpPr>
          <p:cNvPr id="23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939227" y="5544385"/>
            <a:ext cx="5760000" cy="818531"/>
          </a:xfr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 rot="16200000">
            <a:off x="10036780" y="6904642"/>
            <a:ext cx="904392" cy="1895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700">
                <a:solidFill>
                  <a:schemeClr val="lt1"/>
                </a:solidFill>
              </a:rPr>
              <a:t>ppt</a:t>
            </a:r>
            <a:r>
              <a:rPr lang="ko-KR" altLang="en-US" sz="700">
                <a:solidFill>
                  <a:schemeClr val="lt1"/>
                </a:solidFill>
              </a:rPr>
              <a:t> 제작 </a:t>
            </a:r>
            <a:r>
              <a:rPr lang="en-US" altLang="ko-KR" sz="700">
                <a:solidFill>
                  <a:schemeClr val="lt1"/>
                </a:solidFill>
              </a:rPr>
              <a:t>:</a:t>
            </a:r>
            <a:r>
              <a:rPr lang="ko-KR" altLang="en-US" sz="700">
                <a:solidFill>
                  <a:schemeClr val="lt1"/>
                </a:solidFill>
              </a:rPr>
              <a:t> 김준범</a:t>
            </a:r>
            <a:endParaRPr lang="ko-KR" altLang="en-US" sz="7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시스템 개발 일정</a:t>
            </a:r>
            <a:endParaRPr lang="ko-KR" altLang="en-US" sz="44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(5월 17일 ~ 7월 5일)</a:t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4259502" y="841351"/>
            <a:ext cx="5080002" cy="29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2)AI(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딥러닝</a:t>
            </a: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graphicFrame>
        <p:nvGraphicFramePr>
          <p:cNvPr id="52" name="표 4"/>
          <p:cNvGraphicFramePr>
            <a:graphicFrameLocks noGrp="1"/>
          </p:cNvGraphicFramePr>
          <p:nvPr/>
        </p:nvGraphicFramePr>
        <p:xfrm>
          <a:off x="1768111" y="2195250"/>
          <a:ext cx="8509777" cy="4848222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1811655"/>
                <a:gridCol w="1125314"/>
                <a:gridCol w="1281609"/>
                <a:gridCol w="1073216"/>
                <a:gridCol w="1062797"/>
                <a:gridCol w="1021819"/>
                <a:gridCol w="1133367"/>
              </a:tblGrid>
              <a:tr h="45952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수집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저장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전처리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학습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모델 제작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시각화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업종 추천 시스템</a:t>
                      </a:r>
                      <a:endParaRPr lang="ko-KR" altLang="en-US" sz="1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프로젝트 개발 환경 및 이용 기술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3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프로젝트 개발 환경 및 이용 기술</a:t>
            </a:r>
            <a:endParaRPr lang="ko-KR" altLang="en-US" sz="44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3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3444469" y="1305171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4259502" y="841351"/>
            <a:ext cx="5080002" cy="29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graphicFrame>
        <p:nvGraphicFramePr>
          <p:cNvPr id="53" name="Content Placeholder 5"/>
          <p:cNvGraphicFramePr>
            <a:graphicFrameLocks noGrp="1"/>
          </p:cNvGraphicFramePr>
          <p:nvPr/>
        </p:nvGraphicFramePr>
        <p:xfrm>
          <a:off x="1720776" y="2147708"/>
          <a:ext cx="8384144" cy="4920669"/>
        </p:xfrm>
        <a:graphic>
          <a:graphicData uri="http://schemas.openxmlformats.org/drawingml/2006/table">
            <a:tbl>
              <a:tblPr firstRow="1" bandRow="1">
                <a:tableStyleId>{08D0585D-BEE6-471C-A8B9-D2DDCAC283FB}</a:tableStyleId>
              </a:tblPr>
              <a:tblGrid>
                <a:gridCol w="2036647"/>
                <a:gridCol w="6347497"/>
              </a:tblGrid>
              <a:tr h="32765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구분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내역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/>
                </a:tc>
              </a:tr>
              <a:tr h="434208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Client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JavaScript, HTML5, CSS3, jQuery, Ajax, JSON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Language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Java, JSP, Python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932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Framework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jQuery, Spring boot</a:t>
                      </a: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2, Gradle 3, MyBatis 3, Django 3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95969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OS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Windows 10, Ubuntu 18.04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8709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Server(WAS)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Tomcat 9.0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7380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DataBase System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Oracle11g XE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STS, Anaconda,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 Jupyter Notebook, PyCharm, VS Code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Machine</a:t>
                      </a: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Scikit learn,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Deep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Tensorflow 2,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8258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Design 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AmaterasUML, AmaterasERD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8258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</a:t>
                      </a:r>
                      <a:endParaRPr lang="en-US" altLang="ko-KR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https://github.com/Lucrombus/team4_v2sbm3c</a:t>
                      </a:r>
                      <a:endParaRPr lang="en-US" altLang="ko-KR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50797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 </a:t>
                      </a: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배포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Github, AWS EC2, Docker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DBMS</a:t>
            </a:r>
            <a:r>
              <a:rPr lang="ko-KR" altLang="en-US" sz="6700" spc="0">
                <a:latin typeface="나눔스퀘어라운드 Bold"/>
                <a:ea typeface="나눔스퀘어라운드 Bold"/>
              </a:rPr>
              <a:t> 설계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4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en-US" altLang="ko-KR" sz="6500" spc="0">
                <a:latin typeface="나눔스퀘어라운드 Bold"/>
                <a:ea typeface="나눔스퀘어라운드 Bold"/>
              </a:rPr>
              <a:t>DBMS </a:t>
            </a:r>
            <a:r>
              <a:rPr lang="ko-KR" altLang="en-US" sz="6500" spc="0">
                <a:latin typeface="나눔스퀘어라운드 Bold"/>
                <a:ea typeface="나눔스퀘어라운드 Bold"/>
              </a:rPr>
              <a:t>설계</a:t>
            </a:r>
            <a:endParaRPr lang="ko-KR" altLang="en-US" sz="65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4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 marL="0" indent="0" algn="l" defTabSz="1043055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 DBMS 논리적 모델링(Logical Modeling)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8402" y="1465751"/>
            <a:ext cx="8407030" cy="5921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en-US" altLang="ko-KR" sz="6500" spc="0">
                <a:latin typeface="나눔스퀘어라운드 Bold"/>
                <a:ea typeface="나눔스퀘어라운드 Bold"/>
              </a:rPr>
              <a:t>DBMS </a:t>
            </a:r>
            <a:r>
              <a:rPr lang="ko-KR" altLang="en-US" sz="6500" spc="0">
                <a:latin typeface="나눔스퀘어라운드 Bold"/>
                <a:ea typeface="나눔스퀘어라운드 Bold"/>
              </a:rPr>
              <a:t>설계</a:t>
            </a:r>
            <a:endParaRPr lang="ko-KR" altLang="en-US" sz="65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4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 marL="0" indent="0" algn="l" defTabSz="1043055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 물리적 모델링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(Physical Diagram)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0824" y="1449522"/>
            <a:ext cx="8376516" cy="5863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객체 설계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1704136" y="3780631"/>
            <a:ext cx="8450681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-1) Usecase diagram </a:t>
            </a:r>
            <a:endParaRPr lang="en-US" altLang="ko-KR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5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6071" y="1628321"/>
            <a:ext cx="9126554" cy="517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공지사항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rcRect l="5940" t="6490" r="10050" b="17940"/>
          <a:stretch>
            <a:fillRect/>
          </a:stretch>
        </p:blipFill>
        <p:spPr>
          <a:xfrm>
            <a:off x="1520655" y="1612034"/>
            <a:ext cx="8999564" cy="5738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p03_경과보고서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pic>
        <p:nvPicPr>
          <p:cNvPr id="24" name="그림 8" descr="p03_경과보고서2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5" y="0"/>
            <a:ext cx="10692384" cy="755904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320000" y="431999"/>
            <a:ext cx="5760000" cy="1267651"/>
          </a:xfrm>
        </p:spPr>
        <p:txBody>
          <a:bodyPr/>
          <a:lstStyle/>
          <a:p>
            <a:pPr algn="r">
              <a:lnSpc>
                <a:spcPct val="90000"/>
              </a:lnSpc>
              <a:defRPr/>
            </a:pPr>
            <a:r>
              <a:rPr lang="ko-KR" altLang="en-US" spc="-150">
                <a:solidFill>
                  <a:schemeClr val="bg1"/>
                </a:solidFill>
                <a:latin typeface="나눔스퀘어라운드 ExtraBold"/>
                <a:ea typeface="나눔스퀘어라운드 ExtraBold"/>
                <a:cs typeface="SM KGothic Std Regular"/>
              </a:rPr>
              <a:t>청년알바 정보공유 및 </a:t>
            </a:r>
            <a:br>
              <a:rPr lang="ko-KR" altLang="en-US" spc="-150">
                <a:solidFill>
                  <a:schemeClr val="bg1"/>
                </a:solidFill>
                <a:latin typeface="나눔스퀘어라운드 ExtraBold"/>
                <a:ea typeface="나눔스퀘어라운드 ExtraBold"/>
                <a:cs typeface="SM KGothic Std Regular"/>
              </a:rPr>
            </a:br>
            <a:r>
              <a:rPr lang="ko-KR" altLang="en-US" spc="-150">
                <a:solidFill>
                  <a:schemeClr val="bg1"/>
                </a:solidFill>
                <a:latin typeface="나눔스퀘어라운드 ExtraBold"/>
                <a:ea typeface="나눔스퀘어라운드 ExtraBold"/>
                <a:cs typeface="SM KGothic Std Regular"/>
              </a:rPr>
              <a:t>업종추천 시스템</a:t>
            </a:r>
            <a:endParaRPr lang="ko-KR" altLang="en-US" spc="0">
              <a:latin typeface="나눔스퀘어라운드 ExtraBold"/>
              <a:ea typeface="나눔스퀘어라운드 ExtraBold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0" y="1287054"/>
            <a:ext cx="7200000" cy="234000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알바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지옥몬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rot="5400000">
            <a:off x="-684000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584361" y="3771937"/>
            <a:ext cx="7128000" cy="158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/>
          <p:cNvSpPr>
            <a:spLocks noGrp="1"/>
          </p:cNvSpPr>
          <p:nvPr/>
        </p:nvSpPr>
        <p:spPr>
          <a:xfrm>
            <a:off x="3677994" y="6089722"/>
            <a:ext cx="6852535" cy="1170575"/>
          </a:xfrm>
          <a:prstGeom prst="rect">
            <a:avLst/>
          </a:prstGeom>
          <a:effectLst/>
        </p:spPr>
        <p:txBody>
          <a:bodyPr vert="horz" lIns="91440" tIns="45720" rIns="91440" bIns="45720" anchor="t">
            <a:noAutofit/>
          </a:bodyPr>
          <a:p>
            <a:pPr lvl="0" algn="r">
              <a:defRPr/>
            </a:pPr>
            <a: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청년을 대상으로 한</a:t>
            </a:r>
            <a:r>
              <a:rPr lang="en-US" altLang="ko-KR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,</a:t>
            </a:r>
            <a: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 알바 정보공유 사이트</a:t>
            </a:r>
            <a:b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</a:br>
            <a:r>
              <a:rPr lang="ko-KR" altLang="en-US" sz="2000"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본인에게 맞는 업종 추천 시스템 적용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70" normalizeH="0" baseline="0" mc:Ignorable="hp" hp:hslEmbossed="0">
              <a:solidFill>
                <a:schemeClr val="dk1"/>
              </a:solidFill>
              <a:latin typeface="나눔스퀘어라운드 Bold"/>
              <a:ea typeface="나눔스퀘어라운드 Bold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3) 관심 구인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4704" y="1694833"/>
            <a:ext cx="8587319" cy="5661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4) 추천 시스템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4954" y="2387415"/>
            <a:ext cx="9358446" cy="419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5-1</a:t>
            </a:r>
            <a:r>
              <a:rPr lang="ko-KR" altLang="en-US">
                <a:latin typeface="나눔스퀘어라운드 Light"/>
                <a:ea typeface="나눔스퀘어라운드 Light"/>
              </a:rPr>
              <a:t> </a:t>
            </a:r>
            <a:r>
              <a:rPr lang="en-US" altLang="ko-KR">
                <a:latin typeface="나눔스퀘어라운드 Light"/>
                <a:ea typeface="나눔스퀘어라운드 Light"/>
              </a:rPr>
              <a:t>)Usecase diagram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5) 구인 컨텐츠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8570" y="2324297"/>
            <a:ext cx="9244829" cy="4280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1704136" y="3780631"/>
            <a:ext cx="8450681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-2) Activity diagram </a:t>
            </a:r>
            <a:endParaRPr lang="en-US" altLang="ko-KR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 회원가입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5967" y="1621255"/>
            <a:ext cx="8681991" cy="5744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 공지사항 등록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7911" y="1411505"/>
            <a:ext cx="6247971" cy="5979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3) 관심 구인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9380" y="1547018"/>
            <a:ext cx="7410162" cy="5981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4) 추천 시스템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3745" y="1611023"/>
            <a:ext cx="9219655" cy="5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5-2 )Activity diagram 구현 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5) 구인 컨텐츠 등록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Activity diagram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4421" y="1523711"/>
            <a:ext cx="6863868" cy="5891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1704136" y="3780631"/>
            <a:ext cx="8450681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altLang="ko-KR" sz="6700" spc="0">
                <a:latin typeface="나눔스퀘어라운드 Bold"/>
                <a:ea typeface="나눔스퀘어라운드 Bold"/>
              </a:rPr>
              <a:t>-3) Object diagram</a:t>
            </a:r>
            <a:endParaRPr lang="en-US" altLang="ko-KR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xfrm>
            <a:off x="1098000" y="410400"/>
            <a:ext cx="1440000" cy="2448000"/>
          </a:xfrm>
        </p:spPr>
        <p:txBody>
          <a:bodyPr/>
          <a:lstStyle/>
          <a:p>
            <a:pPr lvl="0">
              <a:defRPr/>
            </a:pPr>
            <a:r>
              <a:rPr lang="ko-KR" altLang="en-US" spc="0"/>
              <a:t>목차</a:t>
            </a:r>
            <a:r>
              <a:rPr lang="en-US" altLang="ko-KR" spc="0"/>
              <a:t>.</a:t>
            </a:r>
            <a:endParaRPr lang="ko-KR" altLang="en-US" spc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4300757" y="391158"/>
            <a:ext cx="5346288" cy="6285908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PROJECT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목적 및 주제 선정 이유</a:t>
            </a:r>
            <a:endParaRPr lang="ko-KR" altLang="en-US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시스템</a:t>
            </a: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개발 일정</a:t>
            </a:r>
            <a:endParaRPr lang="ko-KR" altLang="en-US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PROJECT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개발 환경 및 이용 기술</a:t>
            </a:r>
            <a:endParaRPr lang="ko-KR" altLang="en-US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DBMS </a:t>
            </a: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설계</a:t>
            </a:r>
            <a:endParaRPr lang="en-US" altLang="ko-KR" sz="210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lang="ko-KR" altLang="en-US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Logical Modeling</a:t>
            </a:r>
            <a:endParaRPr lang="en-US" altLang="ko-KR" sz="210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indent="0">
              <a:lnSpc>
                <a:spcPct val="150000"/>
              </a:lnSpc>
              <a:buFont typeface="+mj-lt"/>
              <a:buNone/>
              <a:defRPr/>
            </a:pP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lang="ko-KR" altLang="en-US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lang="en-US" altLang="ko-KR" sz="210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Physical Modeling</a:t>
            </a:r>
            <a:endParaRPr lang="en-US" altLang="ko-KR" sz="210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lang="ko-KR" altLang="en-US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객체 설계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Activity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diagram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Object diagram 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구현 및 시연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  <a:p>
            <a:pPr marL="0" lvl="0" indent="0">
              <a:lnSpc>
                <a:spcPct val="150000"/>
              </a:lnSpc>
              <a:buFont typeface="+mj-lt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aaae"/>
                </a:solidFill>
                <a:latin typeface="나눔스퀘어라운드 Bold"/>
                <a:ea typeface="나눔스퀘어라운드 Bold"/>
                <a:cs typeface="SM JGothic Std Regular"/>
              </a:rPr>
              <a:t>프로젝트 후기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aaae"/>
              </a:solidFill>
              <a:latin typeface="나눔스퀘어라운드 Bold"/>
              <a:ea typeface="나눔스퀘어라운드 Bold"/>
              <a:cs typeface="SM JGothic Std Regular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>
          <a:xfrm>
            <a:off x="2974093" y="391157"/>
            <a:ext cx="1080000" cy="4746515"/>
          </a:xfrm>
        </p:spPr>
        <p:txBody>
          <a:bodyPr/>
          <a:lstStyle/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1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2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3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4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4-1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4-2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5-1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5-2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5-3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6</a:t>
            </a:r>
            <a:endParaRPr lang="en-US" altLang="ko-KR" spc="0">
              <a:latin typeface="나눔스퀘어라운드 Bold"/>
              <a:ea typeface="나눔스퀘어라운드 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en-US" altLang="ko-KR" spc="0">
                <a:latin typeface="나눔스퀘어라운드 Bold"/>
                <a:ea typeface="나눔스퀘어라운드 Bold"/>
              </a:rPr>
              <a:t>7</a:t>
            </a:r>
            <a:endParaRPr lang="en-US" altLang="ko-KR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 회원가입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4096" y="1835633"/>
            <a:ext cx="9369303" cy="5581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2) 공지사항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2728" y="1540969"/>
            <a:ext cx="9200671" cy="6020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3) 관심구인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1017" y="2295330"/>
            <a:ext cx="9342382" cy="448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4) 추천시스템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7404" y="1379046"/>
            <a:ext cx="4661763" cy="6182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객체</a:t>
            </a:r>
            <a:r>
              <a:rPr lang="en-US" altLang="ko-KR" sz="4600" spc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4600" spc="0">
                <a:latin typeface="나눔스퀘어라운드 Bold"/>
                <a:ea typeface="나눔스퀘어라운드 Bold"/>
              </a:rPr>
              <a:t>설계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5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5-3 )Object diagram 구현</a:t>
            </a:r>
            <a:endParaRPr lang="en-US" altLang="ko-KR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5) 구인 컨텐츠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객체 설계 다이어그램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0799" y="1914037"/>
            <a:ext cx="9362601" cy="4944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77924" y="3780631"/>
            <a:ext cx="7276893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유원진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시작 화면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9848" y="2112292"/>
            <a:ext cx="9343551" cy="448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유원진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관심 구인 목록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2094" y="2280442"/>
            <a:ext cx="9341306" cy="3644081"/>
          </a:xfrm>
          <a:prstGeom prst="rect">
            <a:avLst/>
          </a:prstGeom>
        </p:spPr>
      </p:pic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 목록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5742" y="1756985"/>
            <a:ext cx="9347658" cy="4850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 가입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9417" y="2094037"/>
            <a:ext cx="9313983" cy="4334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2880000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팀원 소개</a:t>
            </a:r>
            <a:endParaRPr lang="ko-KR" altLang="en-US" sz="4400" spc="0">
              <a:latin typeface="나눔스퀘어라운드 Bold"/>
              <a:ea typeface="나눔스퀘어라운드 Bold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4291137" y="1512631"/>
            <a:ext cx="5353107" cy="4596333"/>
          </a:xfrm>
        </p:spPr>
        <p:txBody>
          <a:bodyPr/>
          <a:lstStyle/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팀장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김준범</a:t>
            </a: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데이터 아키텍쳐</a:t>
            </a:r>
            <a:r>
              <a:rPr lang="en-US" altLang="ko-KR" sz="1600" spc="0">
                <a:latin typeface="나눔스퀘어라운드 Bold"/>
                <a:ea typeface="나눔스퀘어라운드 Bold"/>
              </a:rPr>
              <a:t>(DA)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박찬호</a:t>
            </a: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Web publisher(수석 디자이너)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유원진</a:t>
            </a: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추천 시스템(DS)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윤재석</a:t>
            </a: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수석 개발자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최명훈</a:t>
            </a: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ko-KR" altLang="en-US" sz="1600" spc="0">
                <a:latin typeface="나눔스퀘어라운드 Bold"/>
                <a:ea typeface="나눔스퀘어라운드 Bold"/>
              </a:rPr>
              <a:t>Open Source Framework 개발자</a:t>
            </a:r>
            <a:endParaRPr lang="ko-KR" altLang="en-US" sz="1600" spc="0"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r>
              <a:rPr lang="en-US" altLang="ko-KR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-</a:t>
            </a:r>
            <a:r>
              <a:rPr lang="ko-KR" altLang="en-US" sz="1600" spc="0">
                <a:solidFill>
                  <a:schemeClr val="tx1"/>
                </a:solidFill>
                <a:latin typeface="나눔스퀘어라운드 Bold"/>
                <a:ea typeface="나눔스퀘어라운드 Bold"/>
              </a:rPr>
              <a:t> 팀원 모두</a:t>
            </a:r>
            <a:endParaRPr lang="ko-KR" altLang="en-US" sz="1600" spc="0">
              <a:solidFill>
                <a:schemeClr val="tx1"/>
              </a:solidFill>
              <a:latin typeface="나눔스퀘어라운드 Bold"/>
              <a:ea typeface="나눔스퀘어라운드 Bold"/>
            </a:endParaRPr>
          </a:p>
          <a:p>
            <a:pPr lvl="0">
              <a:defRPr/>
            </a:pPr>
            <a:endParaRPr lang="ko-KR" altLang="en-US" sz="1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0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전체 문의 목록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5919" y="2118114"/>
            <a:ext cx="9337481" cy="4382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박찬호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전체 문의 답변 리스트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5639" y="2086567"/>
            <a:ext cx="9367761" cy="447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공지사항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2988" y="1783794"/>
            <a:ext cx="9420411" cy="5156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이력서 조회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3418" y="1532638"/>
            <a:ext cx="8869982" cy="5767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회원 신고 리스트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2" y="1797648"/>
            <a:ext cx="9143998" cy="4648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김준범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컨텐츠 신고 조회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2491" y="1593666"/>
            <a:ext cx="9150909" cy="5674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커뮤니티(게시판) 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카테고리 관리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399" y="2105765"/>
            <a:ext cx="9144000" cy="4119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게시판 컨텐츠 리스트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0" y="1649059"/>
            <a:ext cx="9144000" cy="5368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13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게시판 컨텐츠 댓글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0" y="2549812"/>
            <a:ext cx="9144000" cy="3086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14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구인 컨텐츠 리스트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399" y="1937257"/>
            <a:ext cx="9144001" cy="4696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6815076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프로젝트 목적 및 주제선정 이유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1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최명훈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15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구인 카테고리 관리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400" y="1937817"/>
            <a:ext cx="9144000" cy="4829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6-1 )Web 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구현</a:t>
            </a: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16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통계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2"/>
          <a:srcRect r="36510"/>
          <a:stretch>
            <a:fillRect/>
          </a:stretch>
        </p:blipFill>
        <p:spPr>
          <a:xfrm>
            <a:off x="2444192" y="1559462"/>
            <a:ext cx="7922086" cy="5573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6-2 )</a:t>
            </a:r>
            <a:r>
              <a:rPr lang="ko-KR" altLang="en-US">
                <a:latin typeface="나눔스퀘어라운드 Light"/>
                <a:ea typeface="나눔스퀘어라운드 Light"/>
              </a:rPr>
              <a:t>Deep Learning 기반 추천 시스템(DNN)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관심 있는 이미지를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7가지 선택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8074" y="1933141"/>
            <a:ext cx="9315325" cy="5050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6-2 )</a:t>
            </a:r>
            <a:r>
              <a:rPr lang="ko-KR" altLang="en-US">
                <a:latin typeface="나눔스퀘어라운드 Light"/>
                <a:ea typeface="나눔스퀘어라운드 Light"/>
              </a:rPr>
              <a:t>Deep Learning 기반 추천 시스템(DNN)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109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선택한 이미지 기반하여 추천 시스템 구현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2"/>
          <a:srcRect l="16750" r="17820"/>
          <a:stretch>
            <a:fillRect/>
          </a:stretch>
        </p:blipFill>
        <p:spPr>
          <a:xfrm>
            <a:off x="1455293" y="2260480"/>
            <a:ext cx="9238107" cy="4189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6-2 )</a:t>
            </a:r>
            <a:r>
              <a:rPr lang="ko-KR" altLang="en-US">
                <a:latin typeface="나눔스퀘어라운드 Light"/>
                <a:ea typeface="나눔스퀘어라운드 Light"/>
              </a:rPr>
              <a:t>Deep Learning 기반 추천 시스템(DNN)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9349384" y="7297983"/>
            <a:ext cx="1344017" cy="263280"/>
          </a:xfrm>
        </p:spPr>
        <p:txBody>
          <a:bodyPr/>
          <a:lstStyle/>
          <a:p>
            <a:pPr>
              <a:defRPr/>
            </a:pPr>
            <a:r>
              <a:rPr lang="ko-KR" altLang="en-US" sz="1400">
                <a:latin typeface="나눔고딕 Light"/>
                <a:ea typeface="나눔고딕 Light"/>
              </a:rPr>
              <a:t>제작자 </a:t>
            </a:r>
            <a:r>
              <a:rPr lang="en-US" altLang="ko-KR" sz="1400">
                <a:latin typeface="나눔고딕 Light"/>
                <a:ea typeface="나눔고딕 Light"/>
              </a:rPr>
              <a:t>|</a:t>
            </a:r>
            <a:r>
              <a:rPr lang="ko-KR" altLang="en-US" sz="1400">
                <a:latin typeface="나눔고딕 Light"/>
                <a:ea typeface="나눔고딕 Light"/>
              </a:rPr>
              <a:t> 윤재석</a:t>
            </a:r>
            <a:endParaRPr lang="ko-KR" altLang="en-US" sz="1400">
              <a:latin typeface="나눔고딕 Light"/>
              <a:ea typeface="나눔고딕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058063" y="369912"/>
            <a:ext cx="4983792" cy="59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) 추천시스템 서버 가동</a:t>
            </a:r>
            <a:endPara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810" y="2169521"/>
            <a:ext cx="9197590" cy="4991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구현 및 시연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6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>
                <a:latin typeface="나눔스퀘어라운드 Light"/>
                <a:ea typeface="나눔스퀘어라운드 Light"/>
              </a:rPr>
              <a:t>6-3 )</a:t>
            </a:r>
            <a:r>
              <a:rPr lang="ko-KR" altLang="en-US">
                <a:latin typeface="나눔스퀘어라운드 Light"/>
                <a:ea typeface="나눔스퀘어라운드 Light"/>
              </a:rPr>
              <a:t>프로젝트 시연</a:t>
            </a: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3162684" y="2956360"/>
            <a:ext cx="5378263" cy="278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9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프로젝트 시연</a:t>
            </a:r>
            <a:endParaRPr xmlns:mc="http://schemas.openxmlformats.org/markup-compatibility/2006" xmlns:hp="http://schemas.haansoft.com/office/presentation/8.0" kumimoji="0" lang="ko-KR" altLang="en-US" sz="59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9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59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웹 서비스</a:t>
            </a:r>
            <a:endParaRPr xmlns:mc="http://schemas.openxmlformats.org/markup-compatibility/2006" xmlns:hp="http://schemas.haansoft.com/office/presentation/8.0" kumimoji="0" lang="ko-KR" altLang="en-US" sz="59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  <a:p>
            <a:pPr marL="0" indent="0" algn="l" defTabSz="264936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9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59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 추천 시스템</a:t>
            </a:r>
            <a:endParaRPr xmlns:mc="http://schemas.openxmlformats.org/markup-compatibility/2006" xmlns:hp="http://schemas.haansoft.com/office/presentation/8.0" kumimoji="0" lang="ko-KR" altLang="en-US" sz="5900" b="0" i="0" u="none" strike="noStrike" kern="1200" cap="none" spc="-150" normalizeH="0" baseline="0" mc:Ignorable="hp" hp:hslEmbossed="0">
              <a:solidFill>
                <a:srgbClr val="745ea8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77924" y="3780631"/>
            <a:ext cx="7276893" cy="28086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프로젝트 후기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7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프로젝트 후기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7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" name="텍스트 개체 틀 14"/>
          <p:cNvSpPr>
            <a:spLocks noGrp="1"/>
          </p:cNvSpPr>
          <p:nvPr/>
        </p:nvSpPr>
        <p:spPr>
          <a:xfrm>
            <a:off x="4291137" y="1512631"/>
            <a:ext cx="5353107" cy="4596333"/>
          </a:xfrm>
          <a:prstGeom prst="rect">
            <a:avLst/>
          </a:prstGeom>
        </p:spPr>
        <p:txBody>
          <a:bodyPr lIns="0" tIns="0" rIns="0" bIns="0"/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팀장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김준범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 피하지 말고 부딛혀 보자는 생각으로 팀장으로 자진하였습니다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. 걱정도 많이 되었지만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 팀원들이 요청된 작업들과 본인 맡은 역할들을 잘 수행해 주어서 감사했습니다. 지정된 데드라인에 맞추어 프로젝트를 완료하는 것에는 모두의 소통이 중요하다는 것을 느꼈고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 과정에서 소통의 시행착오를 많이 겪으며 팀워크가 융합된 전체적인 웹 개발 흐름을 파악하기 좋은 기회였다고 생각합니다.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수석 개발자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최명훈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 학원에서 배운 지식과 기술을 토대로 팀원들과 협동하여 실제로 동작하는 프로젝트를 구현함으로써 협업의 가치뿐만 아니라 실제 프로젝트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개발의 핵심적인 흐름과 오류에 대한 대처 노하우를 익히는데 큰 도움이 되었습니다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Light"/>
                <a:ea typeface="나눔스퀘어라운드 Light"/>
              </a:rPr>
              <a:t>. 또한 개발초기의 설계분석과 역할분담, 형상관리등 이론교육만으로는 잘 와닿지 않았던 개념들에 대한 실무적인 중요성에 대하여 다시한번 재인식하는 강격한 계기가 되었다고 생각합니다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프로젝트 후기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7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" name="텍스트 개체 틀 14"/>
          <p:cNvSpPr>
            <a:spLocks noGrp="1"/>
          </p:cNvSpPr>
          <p:nvPr/>
        </p:nvSpPr>
        <p:spPr>
          <a:xfrm>
            <a:off x="4291137" y="1512631"/>
            <a:ext cx="5353107" cy="4596333"/>
          </a:xfrm>
          <a:prstGeom prst="rect">
            <a:avLst/>
          </a:prstGeom>
        </p:spPr>
        <p:txBody>
          <a:bodyPr lIns="0" tIns="0" rIns="0" bIns="0"/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데이터 아키텍쳐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(DA)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박찬호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Web publisher(수석 디자이너)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유원진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745ea8"/>
                </a:solidFill>
                <a:latin typeface="나눔스퀘어라운드 Bold"/>
                <a:ea typeface="나눔스퀘어라운드 Bold"/>
              </a:rPr>
              <a:t>추천 시스템(DS)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윤재석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라운드 Light"/>
              <a:ea typeface="나눔스퀘어라운드 Light"/>
            </a:endParaRPr>
          </a:p>
          <a:p>
            <a:pPr marL="0" lvl="0" indent="0" algn="l" defTabSz="1043054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745ea8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90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4669545" cy="2520000"/>
          </a:xfrm>
        </p:spPr>
        <p:txBody>
          <a:bodyPr/>
          <a:lstStyle/>
          <a:p>
            <a:pPr lvl="0">
              <a:lnSpc>
                <a:spcPct val="80000"/>
              </a:lnSpc>
              <a:defRPr/>
            </a:pPr>
            <a:r>
              <a:rPr lang="ko-KR" altLang="en-US" sz="4600" spc="0">
                <a:latin typeface="나눔스퀘어라운드 Bold"/>
                <a:ea typeface="나눔스퀘어라운드 Bold"/>
              </a:rPr>
              <a:t>감사합니다</a:t>
            </a:r>
            <a:endParaRPr lang="ko-KR" altLang="en-US" sz="46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0" y="3780631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Thank you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29241" y="1218580"/>
            <a:ext cx="5760000" cy="540000"/>
          </a:xfrm>
        </p:spPr>
        <p:txBody>
          <a:bodyPr/>
          <a:lstStyle/>
          <a:p>
            <a:pPr marL="0" indent="0" algn="l" defTabSz="1043054" rtl="0" eaLnBrk="1" latinLnBrk="1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br>
              <a:rPr lang="ko-KR" altLang="en-US">
                <a:latin typeface="나눔스퀘어라운드 Light"/>
                <a:ea typeface="나눔스퀘어라운드 Light"/>
              </a:rPr>
            </a:br>
            <a:endParaRPr lang="ko-KR" altLang="en-US">
              <a:latin typeface="나눔스퀘어라운드 Light"/>
              <a:ea typeface="나눔스퀘어라운드 Light"/>
            </a:endParaRPr>
          </a:p>
        </p:txBody>
      </p:sp>
      <p:sp>
        <p:nvSpPr>
          <p:cNvPr id="70" name="텍스트 개체 틀 8"/>
          <p:cNvSpPr>
            <a:spLocks noGrp="1"/>
          </p:cNvSpPr>
          <p:nvPr>
            <p:ph type="body" sz="quarter" idx="16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프로젝트 목적 및 주제선정 이유</a:t>
            </a:r>
            <a:endParaRPr lang="ko-KR" altLang="en-US" sz="4400" spc="0">
              <a:latin typeface="나눔스퀘어라운드 Bold"/>
              <a:ea typeface="나눔스퀘어라운드 Bold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4300757" y="2253465"/>
            <a:ext cx="5353107" cy="4596333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latin typeface="나눔스퀘어라운드 Bold"/>
                <a:ea typeface="나눔스퀘어라운드 Bold"/>
              </a:rPr>
              <a:t>PROJECT 목적</a:t>
            </a: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6개월간 배운 기본적인 웹 개발 절차를 이해하고, 개발 능력을 향상 시키며, 추천시스템과, ai에 대한 학습을 위해 본 프로젝트를 진행 함.</a:t>
            </a: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latin typeface="나눔스퀘어라운드 Bold"/>
                <a:ea typeface="나눔스퀘어라운드 Bold"/>
              </a:rPr>
              <a:t>PROJECT 주제 선정 이유</a:t>
            </a:r>
            <a:endParaRPr lang="ko-KR" altLang="en-US" sz="1900" spc="0">
              <a:latin typeface="나눔스퀘어라운드 Bold"/>
              <a:ea typeface="나눔스퀘어라운드 Bold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 sz="1900" spc="0"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청년들의 첫 사회생활인 아르바이트가 좋은 사람과 좋은 장소에서 이루어지며 건강한 경험을 쌓을 수 있도록, 커뮤니티에서  서로 다양한 정보를 공유하며 구직 활동을 할 수 있도록 함.</a:t>
            </a:r>
            <a:endParaRPr lang="ko-KR" altLang="en-US" sz="1900" spc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1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2810576" y="3780631"/>
            <a:ext cx="4602197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6700" spc="0">
                <a:latin typeface="나눔스퀘어라운드 Bold"/>
                <a:ea typeface="나눔스퀘어라운드 Bold"/>
              </a:rPr>
              <a:t>시스템 개발</a:t>
            </a:r>
            <a:endParaRPr lang="ko-KR" altLang="en-US" sz="67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시스템 개발 일정</a:t>
            </a:r>
            <a:endParaRPr lang="ko-KR" altLang="en-US" sz="44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(5월 17일 ~ 7월 5일)</a:t>
            </a:r>
            <a:endParaRPr lang="ko-KR" altLang="en-US"/>
          </a:p>
        </p:txBody>
      </p:sp>
      <p:graphicFrame>
        <p:nvGraphicFramePr>
          <p:cNvPr id="47" name="표 2"/>
          <p:cNvGraphicFramePr>
            <a:graphicFrameLocks noGrp="1"/>
          </p:cNvGraphicFramePr>
          <p:nvPr/>
        </p:nvGraphicFramePr>
        <p:xfrm>
          <a:off x="1793517" y="1737573"/>
          <a:ext cx="8617869" cy="5633085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1811655"/>
                <a:gridCol w="857964"/>
                <a:gridCol w="1168094"/>
                <a:gridCol w="1107783"/>
                <a:gridCol w="1168483"/>
                <a:gridCol w="1062256"/>
                <a:gridCol w="1441634"/>
              </a:tblGrid>
              <a:tr h="39680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개발자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요구사항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r>
                        <a:rPr lang="en-US" altLang="ko-KR" sz="1400" baseline="0"/>
                        <a:t>, Usecase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DBMS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설계</a:t>
                      </a:r>
                      <a:r>
                        <a:rPr lang="en-US" altLang="ko-KR" sz="1400" baseline="0"/>
                        <a:t>,</a:t>
                      </a:r>
                      <a:endParaRPr lang="en-US" altLang="ko-KR" sz="1400" baseline="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aseline="0"/>
                        <a:t>DTO </a:t>
                      </a:r>
                      <a:r>
                        <a:rPr lang="ko-KR" altLang="en-US" sz="1400" baseline="0"/>
                        <a:t>제작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MyBATIS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Mapping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Interface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DAO, Process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Process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최명훈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3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윤재석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0" name=""/>
          <p:cNvSpPr txBox="1"/>
          <p:nvPr/>
        </p:nvSpPr>
        <p:spPr>
          <a:xfrm>
            <a:off x="4211397" y="427639"/>
            <a:ext cx="4454621" cy="4086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4259502" y="841351"/>
            <a:ext cx="5080001" cy="2845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웹 관련 개발</a:t>
            </a:r>
            <a:endParaRPr lang="ko-KR" altLang="en-US"/>
          </a:p>
        </p:txBody>
      </p:sp>
      <p:sp>
        <p:nvSpPr>
          <p:cNvPr id="53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549591" y="670173"/>
            <a:ext cx="3235984" cy="2520000"/>
          </a:xfrm>
        </p:spPr>
        <p:txBody>
          <a:bodyPr/>
          <a:lstStyle/>
          <a:p>
            <a:pPr lvl="0">
              <a:defRPr/>
            </a:pPr>
            <a:r>
              <a:rPr lang="ko-KR" altLang="en-US" sz="4400" spc="0">
                <a:latin typeface="나눔스퀘어라운드 Bold"/>
                <a:ea typeface="나눔스퀘어라운드 Bold"/>
              </a:rPr>
              <a:t>시스템 개발 일정</a:t>
            </a:r>
            <a:endParaRPr lang="ko-KR" altLang="en-US" sz="4400" spc="0">
              <a:latin typeface="나눔스퀘어라운드 Bold"/>
              <a:ea typeface="나눔스퀘어라운드 Bold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117984" y="3710610"/>
            <a:ext cx="1620000" cy="24120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rgbClr val="e1e2e3"/>
                </a:solidFill>
              </a:rPr>
              <a:t>2</a:t>
            </a:r>
            <a:endParaRPr lang="en-US" altLang="ko-KR">
              <a:solidFill>
                <a:srgbClr val="e1e2e3"/>
              </a:solidFill>
            </a:endParaRPr>
          </a:p>
        </p:txBody>
      </p:sp>
      <p:sp>
        <p:nvSpPr>
          <p:cNvPr id="44" name="텍스트 개체 틀 11"/>
          <p:cNvSpPr>
            <a:spLocks noGrp="1"/>
          </p:cNvSpPr>
          <p:nvPr>
            <p:ph type="body" sz="quarter" idx="16"/>
          </p:nvPr>
        </p:nvSpPr>
        <p:spPr>
          <a:xfrm rot="16200000">
            <a:off x="9093319" y="4944182"/>
            <a:ext cx="2628000" cy="720000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confidential</a:t>
            </a:r>
            <a:endParaRPr lang="ko-KR" altLang="en-US"/>
          </a:p>
        </p:txBody>
      </p:sp>
      <p:sp>
        <p:nvSpPr>
          <p:cNvPr id="45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1693408" y="1295549"/>
            <a:ext cx="5760000" cy="540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(5월 17일 ~ 7월 5일)</a:t>
            </a:r>
            <a:endParaRPr lang="ko-KR" altLang="en-US"/>
          </a:p>
        </p:txBody>
      </p:sp>
      <p:sp>
        <p:nvSpPr>
          <p:cNvPr id="46" name="텍스트 개체 틀 8"/>
          <p:cNvSpPr>
            <a:spLocks noGrp="1"/>
          </p:cNvSpPr>
          <p:nvPr>
            <p:ph type="body" sz="quarter" idx="17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graphicFrame>
        <p:nvGraphicFramePr>
          <p:cNvPr id="50" name="표 4"/>
          <p:cNvGraphicFramePr>
            <a:graphicFrameLocks noGrp="1"/>
          </p:cNvGraphicFramePr>
          <p:nvPr/>
        </p:nvGraphicFramePr>
        <p:xfrm>
          <a:off x="1695844" y="1709102"/>
          <a:ext cx="8734888" cy="5852160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1908634"/>
                <a:gridCol w="800631"/>
                <a:gridCol w="970453"/>
                <a:gridCol w="1417885"/>
                <a:gridCol w="1255784"/>
                <a:gridCol w="1218414"/>
                <a:gridCol w="1163086"/>
              </a:tblGrid>
              <a:tr h="66845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Spring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Boot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Controller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 UI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r>
                        <a:rPr lang="en-US" altLang="ko-KR" sz="1400"/>
                        <a:t>, Ajax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Client/Server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연동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통합 테스트</a:t>
                      </a:r>
                      <a:endParaRPr lang="ko-KR" altLang="en-US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및 디버깅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성능 개선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Refactoring</a:t>
                      </a: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26456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26456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7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7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  <a:tr h="19194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1e7452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1e7452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55" name=""/>
          <p:cNvSpPr txBox="1"/>
          <p:nvPr/>
        </p:nvSpPr>
        <p:spPr>
          <a:xfrm>
            <a:off x="4259502" y="841351"/>
            <a:ext cx="5080001" cy="284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64936" rtl="0" eaLnBrk="1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1)</a:t>
            </a:r>
            <a:r>
              <a:rPr xmlns:mc="http://schemas.openxmlformats.org/markup-compatibility/2006" xmlns:hp="http://schemas.haansoft.com/office/presentation/8.0" kumimoji="0" lang="ko-KR" altLang="en-US" sz="3300" b="0" i="0" u="none" strike="noStrike" kern="1200" cap="none" spc="-150" normalizeH="0" baseline="0" mc:Ignorable="hp" hp:hslEmbossed="0">
                <a:solidFill>
                  <a:srgbClr val="745ea8"/>
                </a:solidFill>
                <a:latin typeface="나눔스퀘어라운드 ExtraBold"/>
                <a:ea typeface="나눔스퀘어라운드 ExtraBold"/>
              </a:rPr>
              <a:t>웹 관련 개발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User</ep:Company>
  <ep:Words>1314</ep:Words>
  <ep:PresentationFormat>사용자 지정</ep:PresentationFormat>
  <ep:Paragraphs>321</ep:Paragraphs>
  <ep:Slides>59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ep:HeadingPairs>
  <ep:TitlesOfParts>
    <vt:vector size="6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2013-09-24T19:29:40.000</dcterms:created>
  <dc:creator>User</dc:creator>
  <cp:lastModifiedBy>ke040</cp:lastModifiedBy>
  <dcterms:modified xsi:type="dcterms:W3CDTF">2023-07-05T14:33:30.897</dcterms:modified>
  <cp:revision>157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